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9"/>
  </p:handoutMasterIdLst>
  <p:sldIdLst>
    <p:sldId id="389" r:id="rId3"/>
    <p:sldId id="427" r:id="rId4"/>
    <p:sldId id="460" r:id="rId6"/>
    <p:sldId id="360" r:id="rId7"/>
    <p:sldId id="461" r:id="rId8"/>
    <p:sldId id="425" r:id="rId9"/>
    <p:sldId id="402" r:id="rId10"/>
    <p:sldId id="462" r:id="rId11"/>
    <p:sldId id="406" r:id="rId12"/>
    <p:sldId id="417" r:id="rId13"/>
    <p:sldId id="445" r:id="rId14"/>
    <p:sldId id="429" r:id="rId15"/>
    <p:sldId id="426" r:id="rId16"/>
    <p:sldId id="443" r:id="rId17"/>
    <p:sldId id="459" r:id="rId18"/>
  </p:sldIdLst>
  <p:sldSz cx="12192000" cy="6858000"/>
  <p:notesSz cx="6858000" cy="9144000"/>
  <p:embeddedFontLst>
    <p:embeddedFont>
      <p:font typeface="方正像素14" panose="02010600000000000000" charset="-122"/>
      <p:regular r:id="rId23"/>
    </p:embeddedFont>
    <p:embeddedFont>
      <p:font typeface="Calibri Light" panose="020F0302020204030204" charset="0"/>
      <p:regular r:id="rId24"/>
      <p:italic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EF4EE"/>
    <a:srgbClr val="D1FFE5"/>
    <a:srgbClr val="C9FFE0"/>
    <a:srgbClr val="CCC8EA"/>
    <a:srgbClr val="00AC49"/>
    <a:srgbClr val="00BC54"/>
    <a:srgbClr val="6154BE"/>
    <a:srgbClr val="F54B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tags" Target="tags/tag4.xml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F:\我的坚果云\AltarNet\blockchain\art\ui\topneo.pngtopneo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635" y="-12700"/>
            <a:ext cx="12186920" cy="123507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842770" y="185420"/>
            <a:ext cx="9511030" cy="883920"/>
          </a:xfrm>
        </p:spPr>
        <p:txBody>
          <a:bodyPr/>
          <a:p>
            <a:endParaRPr 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sym typeface="+mn-ea"/>
            </a:endParaRPr>
          </a:p>
        </p:txBody>
      </p:sp>
      <p:pic>
        <p:nvPicPr>
          <p:cNvPr id="7" name="图片 6" descr="logo_nature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8495" y="100965"/>
            <a:ext cx="978535" cy="978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风物</a:t>
            </a:r>
            <a:r>
              <a:rPr lang="zh-CN" altLang="en-US"/>
              <a:t>长宜放眼量，岂以牛熊论短长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风物</a:t>
            </a:r>
            <a:r>
              <a:rPr lang="zh-CN" altLang="en-US"/>
              <a:t>长宜放眼量，岂以牛熊论短长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jpe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 descr="F:\我的坚果云\AltarNet\blockchain\designer\g公链\NEO\top.pngto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-9525" y="2233930"/>
            <a:ext cx="12211050" cy="1304925"/>
          </a:xfrm>
          <a:prstGeom prst="rect">
            <a:avLst/>
          </a:prstGeom>
          <a:noFill/>
        </p:spPr>
      </p:pic>
      <p:pic>
        <p:nvPicPr>
          <p:cNvPr id="4" name="图片 3" descr="F:\我的坚果云\AltarNet\blockchain\designer\g公链\NEO\top.pngto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9525" y="3467735"/>
            <a:ext cx="12211050" cy="1248410"/>
          </a:xfrm>
          <a:prstGeom prst="rect">
            <a:avLst/>
          </a:prstGeom>
          <a:noFill/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455795" y="2508250"/>
            <a:ext cx="7632065" cy="2099945"/>
          </a:xfrm>
        </p:spPr>
        <p:txBody>
          <a:bodyPr>
            <a:noAutofit/>
          </a:bodyPr>
          <a:p>
            <a:pPr fontAlgn="auto">
              <a:lnSpc>
                <a:spcPct val="70000"/>
              </a:lnSpc>
            </a:pPr>
            <a:r>
              <a:rPr lang="zh-CN" altLang="en-US"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8000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通证游戏</a:t>
            </a:r>
            <a:endParaRPr lang="zh-CN" altLang="en-US" sz="5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8000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fontAlgn="auto">
              <a:lnSpc>
                <a:spcPct val="70000"/>
              </a:lnSpc>
            </a:pPr>
            <a:r>
              <a:rPr lang="en-US" altLang="zh-CN"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8000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+</a:t>
            </a:r>
            <a:endParaRPr lang="zh-CN" altLang="en-US" sz="5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8000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fontAlgn="auto">
              <a:lnSpc>
                <a:spcPct val="70000"/>
              </a:lnSpc>
            </a:pPr>
            <a:r>
              <a:rPr lang="zh-CN" altLang="en-US"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8000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分布式经济</a:t>
            </a:r>
            <a:endParaRPr lang="zh-CN" altLang="en-US" sz="5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8000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pic>
        <p:nvPicPr>
          <p:cNvPr id="11" name="图片 10" descr="splash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05" y="5067300"/>
            <a:ext cx="4822190" cy="895985"/>
          </a:xfrm>
          <a:prstGeom prst="rect">
            <a:avLst/>
          </a:prstGeom>
        </p:spPr>
      </p:pic>
      <p:pic>
        <p:nvPicPr>
          <p:cNvPr id="13" name="图片 12" descr="logo_ne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0" y="186690"/>
            <a:ext cx="3187700" cy="1367790"/>
          </a:xfrm>
          <a:prstGeom prst="rect">
            <a:avLst/>
          </a:prstGeom>
        </p:spPr>
      </p:pic>
      <p:pic>
        <p:nvPicPr>
          <p:cNvPr id="2" name="图片 1" descr="valkyri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6975" y="-1156970"/>
            <a:ext cx="6755130" cy="73875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“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业务</a:t>
            </a:r>
            <a:r>
              <a:rPr 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跨链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”</a:t>
            </a:r>
            <a:r>
              <a:rPr 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模式</a:t>
            </a:r>
            <a:endParaRPr 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sym typeface="+mn-ea"/>
            </a:endParaRPr>
          </a:p>
        </p:txBody>
      </p:sp>
      <p:graphicFrame>
        <p:nvGraphicFramePr>
          <p:cNvPr id="3" name="内容占位符 2"/>
          <p:cNvGraphicFramePr/>
          <p:nvPr>
            <p:ph idx="4294967295"/>
          </p:nvPr>
        </p:nvGraphicFramePr>
        <p:xfrm>
          <a:off x="688975" y="1466215"/>
          <a:ext cx="10664825" cy="488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875"/>
                <a:gridCol w="4316095"/>
                <a:gridCol w="4300855"/>
              </a:tblGrid>
              <a:tr h="51816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蛋 糕 小 镇</a:t>
                      </a:r>
                      <a:endParaRPr lang="zh-CN" altLang="en-US" sz="2800">
                        <a:latin typeface="方正像素14" panose="02010600000000000000" charset="-122"/>
                        <a:ea typeface="方正像素14" panose="02010600000000000000" charset="-122"/>
                        <a:cs typeface="方正像素14" panose="02010600000000000000" charset="-122"/>
                      </a:endParaRPr>
                    </a:p>
                  </a:txBody>
                  <a:tcPr anchor="ctr" anchorCtr="0">
                    <a:solidFill>
                      <a:srgbClr val="6154BE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自 然 小 镇</a:t>
                      </a:r>
                      <a:endParaRPr lang="zh-CN" altLang="en-US" sz="2800">
                        <a:latin typeface="方正像素14" panose="02010600000000000000" charset="-122"/>
                        <a:ea typeface="方正像素14" panose="02010600000000000000" charset="-122"/>
                        <a:cs typeface="方正像素14" panose="02010600000000000000" charset="-122"/>
                      </a:endParaRPr>
                    </a:p>
                  </a:txBody>
                  <a:tcPr anchor="ctr" anchorCtr="0">
                    <a:solidFill>
                      <a:srgbClr val="00AC49"/>
                    </a:solidFill>
                  </a:tcPr>
                </a:tc>
              </a:tr>
              <a:tr h="4038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>
                          <a:latin typeface="方正像素14" panose="02010600000000000000" charset="-122"/>
                          <a:ea typeface="方正像素14" panose="02010600000000000000" charset="-122"/>
                        </a:rPr>
                        <a:t>基础资源</a:t>
                      </a:r>
                      <a:endParaRPr lang="zh-CN" altLang="en-US" sz="2000" b="1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蛋糕</a:t>
                      </a:r>
                      <a:r>
                        <a:rPr lang="en-US" altLang="zh-CN" sz="20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(CAKE)</a:t>
                      </a:r>
                      <a:endParaRPr lang="en-US" altLang="zh-CN" sz="2000">
                        <a:latin typeface="方正像素14" panose="02010600000000000000" charset="-122"/>
                        <a:ea typeface="方正像素14" panose="02010600000000000000" charset="-122"/>
                        <a:cs typeface="方正像素14" panose="02010600000000000000" charset="-122"/>
                      </a:endParaRPr>
                    </a:p>
                  </a:txBody>
                  <a:tcPr anchor="ctr" anchorCtr="0">
                    <a:solidFill>
                      <a:srgbClr val="CCC8EA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  <a:sym typeface="+mn-ea"/>
                        </a:rPr>
                        <a:t>蛋糕</a:t>
                      </a:r>
                      <a:r>
                        <a:rPr lang="en-US" altLang="zh-CN" sz="20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  <a:sym typeface="+mn-ea"/>
                        </a:rPr>
                        <a:t>(CAKE)</a:t>
                      </a:r>
                      <a:endParaRPr lang="en-US" altLang="zh-CN" sz="2000">
                        <a:latin typeface="方正像素14" panose="02010600000000000000" charset="-122"/>
                        <a:ea typeface="方正像素14" panose="02010600000000000000" charset="-122"/>
                        <a:cs typeface="方正像素14" panose="02010600000000000000" charset="-122"/>
                      </a:endParaRPr>
                    </a:p>
                  </a:txBody>
                  <a:tcPr anchor="ctr" anchorCtr="0">
                    <a:solidFill>
                      <a:srgbClr val="D1FFE5"/>
                    </a:solidFill>
                  </a:tcPr>
                </a:tc>
              </a:tr>
              <a:tr h="4273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>
                          <a:latin typeface="方正像素14" panose="02010600000000000000" charset="-122"/>
                          <a:ea typeface="方正像素14" panose="02010600000000000000" charset="-122"/>
                        </a:rPr>
                        <a:t>次要资源</a:t>
                      </a:r>
                      <a:endParaRPr lang="zh-CN" altLang="en-US" sz="2000" b="1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魔力，火水风土</a:t>
                      </a:r>
                      <a:r>
                        <a:rPr lang="en-US" altLang="zh-CN" sz="20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4</a:t>
                      </a: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元素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  <a:cs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魔力，光元素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  <a:cs typeface="方正像素14" panose="02010600000000000000" charset="-122"/>
                      </a:endParaRPr>
                    </a:p>
                  </a:txBody>
                  <a:tcPr anchor="ctr" anchorCtr="0"/>
                </a:tc>
              </a:tr>
              <a:tr h="4254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>
                          <a:latin typeface="方正像素14" panose="02010600000000000000" charset="-122"/>
                          <a:ea typeface="方正像素14" panose="02010600000000000000" charset="-122"/>
                        </a:rPr>
                        <a:t>高级资源</a:t>
                      </a:r>
                      <a:endParaRPr lang="zh-CN" altLang="en-US" sz="2000" b="1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黄金券，元素精华</a:t>
                      </a:r>
                      <a:endParaRPr lang="en-US" altLang="zh-CN" sz="2000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>
                    <a:solidFill>
                      <a:srgbClr val="CCC8EA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黄金券</a:t>
                      </a: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sym typeface="+mn-ea"/>
                        </a:rPr>
                        <a:t>，花蜜</a:t>
                      </a:r>
                      <a:r>
                        <a:rPr lang="en-US" altLang="zh-CN" sz="2000">
                          <a:latin typeface="方正像素14" panose="02010600000000000000" charset="-122"/>
                          <a:ea typeface="方正像素14" panose="02010600000000000000" charset="-122"/>
                          <a:sym typeface="+mn-ea"/>
                        </a:rPr>
                        <a:t>(Nector)</a:t>
                      </a: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sym typeface="+mn-ea"/>
                        </a:rPr>
                        <a:t>，</a:t>
                      </a: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sym typeface="+mn-ea"/>
                        </a:rPr>
                        <a:t>元素精华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>
                    <a:solidFill>
                      <a:srgbClr val="D1FFE5"/>
                    </a:solidFill>
                  </a:tcPr>
                </a:tc>
              </a:tr>
              <a:tr h="426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>
                          <a:latin typeface="方正像素14" panose="02010600000000000000" charset="-122"/>
                          <a:ea typeface="方正像素14" panose="02010600000000000000" charset="-122"/>
                        </a:rPr>
                        <a:t>贸易部分</a:t>
                      </a:r>
                      <a:endParaRPr lang="zh-CN" altLang="en-US" sz="2000" b="1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魔力，火水风土</a:t>
                      </a:r>
                      <a:r>
                        <a:rPr lang="en-US" altLang="zh-CN" sz="20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4</a:t>
                      </a: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元素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  <a:cs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zh-CN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魔力，光元素</a:t>
                      </a:r>
                      <a:endParaRPr lang="zh-CN" altLang="zh-CN" sz="2000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/>
                </a:tc>
              </a:tr>
              <a:tr h="426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>
                          <a:latin typeface="方正像素14" panose="02010600000000000000" charset="-122"/>
                          <a:ea typeface="方正像素14" panose="02010600000000000000" charset="-122"/>
                        </a:rPr>
                        <a:t>探索模组</a:t>
                      </a:r>
                      <a:endParaRPr lang="zh-CN" altLang="en-US" sz="2000" b="1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可获得以上资源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>
                    <a:solidFill>
                      <a:srgbClr val="CCC8EA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可获得以上资源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>
                    <a:solidFill>
                      <a:srgbClr val="D1FFE5"/>
                    </a:solidFill>
                  </a:tcPr>
                </a:tc>
              </a:tr>
              <a:tr h="701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>
                          <a:latin typeface="方正像素14" panose="02010600000000000000" charset="-122"/>
                          <a:ea typeface="方正像素14" panose="02010600000000000000" charset="-122"/>
                        </a:rPr>
                        <a:t>制作卡牌</a:t>
                      </a:r>
                      <a:endParaRPr lang="zh-CN" altLang="en-US" sz="2000" b="1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结合</a:t>
                      </a:r>
                      <a:r>
                        <a:rPr lang="zh-CN" altLang="en-US" sz="2000" b="1">
                          <a:solidFill>
                            <a:srgbClr val="00AC49"/>
                          </a:solidFill>
                          <a:latin typeface="方正像素14" panose="02010600000000000000" charset="-122"/>
                          <a:ea typeface="方正像素14" panose="02010600000000000000" charset="-122"/>
                        </a:rPr>
                        <a:t>自然小镇</a:t>
                      </a: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资源制作特殊卡牌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sym typeface="+mn-ea"/>
                        </a:rPr>
                        <a:t>结合</a:t>
                      </a:r>
                      <a:r>
                        <a:rPr lang="zh-CN" altLang="en-US" sz="2000" b="1">
                          <a:solidFill>
                            <a:srgbClr val="6154BE"/>
                          </a:solidFill>
                          <a:latin typeface="方正像素14" panose="02010600000000000000" charset="-122"/>
                          <a:ea typeface="方正像素14" panose="02010600000000000000" charset="-122"/>
                          <a:sym typeface="+mn-ea"/>
                        </a:rPr>
                        <a:t>蛋糕小镇</a:t>
                      </a: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  <a:sym typeface="+mn-ea"/>
                        </a:rPr>
                        <a:t>资源制作特殊卡牌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4254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>
                          <a:latin typeface="方正像素14" panose="02010600000000000000" charset="-122"/>
                          <a:ea typeface="方正像素14" panose="02010600000000000000" charset="-122"/>
                        </a:rPr>
                        <a:t>获得角色</a:t>
                      </a:r>
                      <a:endParaRPr lang="zh-CN" altLang="en-US" sz="2000" b="1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公有 </a:t>
                      </a:r>
                      <a:r>
                        <a:rPr lang="en-US" altLang="zh-CN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+ </a:t>
                      </a: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独有角色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>
                    <a:solidFill>
                      <a:srgbClr val="CCC8EA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公有 </a:t>
                      </a:r>
                      <a:r>
                        <a:rPr lang="en-US" altLang="zh-CN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+ </a:t>
                      </a: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独有角色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>
                    <a:solidFill>
                      <a:srgbClr val="D1FFE5"/>
                    </a:solidFill>
                  </a:tcPr>
                </a:tc>
              </a:tr>
              <a:tr h="701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账号</a:t>
                      </a:r>
                      <a:r>
                        <a:rPr lang="en-US" altLang="zh-CN" sz="2000" b="1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/</a:t>
                      </a:r>
                      <a:r>
                        <a:rPr lang="zh-CN" altLang="en-US" sz="2000" b="1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排行</a:t>
                      </a:r>
                      <a:r>
                        <a:rPr lang="en-US" altLang="zh-CN" sz="2000" b="1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/</a:t>
                      </a:r>
                      <a:r>
                        <a:rPr lang="zh-CN" altLang="en-US" sz="2000" b="1">
                          <a:latin typeface="方正像素14" panose="02010600000000000000" charset="-122"/>
                          <a:ea typeface="方正像素14" panose="02010600000000000000" charset="-122"/>
                          <a:cs typeface="方正像素14" panose="02010600000000000000" charset="-122"/>
                        </a:rPr>
                        <a:t>版税</a:t>
                      </a:r>
                      <a:endParaRPr lang="zh-CN" altLang="en-US" sz="2000" b="1">
                        <a:latin typeface="方正像素14" panose="02010600000000000000" charset="-122"/>
                        <a:ea typeface="方正像素14" panose="02010600000000000000" charset="-122"/>
                        <a:cs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独立处理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方正像素14" panose="02010600000000000000" charset="-122"/>
                          <a:ea typeface="方正像素14" panose="02010600000000000000" charset="-122"/>
                        </a:rPr>
                        <a:t>独立处理</a:t>
                      </a:r>
                      <a:endParaRPr lang="zh-CN" altLang="en-US" sz="2000">
                        <a:latin typeface="方正像素14" panose="02010600000000000000" charset="-122"/>
                        <a:ea typeface="方正像素14" panose="02010600000000000000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4" name="图片 3" descr="coi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1925" y="1982470"/>
            <a:ext cx="408940" cy="408940"/>
          </a:xfrm>
          <a:prstGeom prst="rect">
            <a:avLst/>
          </a:prstGeom>
        </p:spPr>
      </p:pic>
      <p:pic>
        <p:nvPicPr>
          <p:cNvPr id="5" name="图片 4" descr="coin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410460"/>
            <a:ext cx="352425" cy="352425"/>
          </a:xfrm>
          <a:prstGeom prst="rect">
            <a:avLst/>
          </a:prstGeom>
        </p:spPr>
      </p:pic>
      <p:pic>
        <p:nvPicPr>
          <p:cNvPr id="6" name="图片 5" descr="coin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5" y="2405380"/>
            <a:ext cx="409575" cy="409575"/>
          </a:xfrm>
          <a:prstGeom prst="rect">
            <a:avLst/>
          </a:prstGeom>
        </p:spPr>
      </p:pic>
      <p:pic>
        <p:nvPicPr>
          <p:cNvPr id="7" name="图片 6" descr="coin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2410460"/>
            <a:ext cx="352425" cy="352425"/>
          </a:xfrm>
          <a:prstGeom prst="rect">
            <a:avLst/>
          </a:prstGeom>
        </p:spPr>
      </p:pic>
      <p:pic>
        <p:nvPicPr>
          <p:cNvPr id="8" name="图片 7" descr="coin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25" y="2409825"/>
            <a:ext cx="352425" cy="352425"/>
          </a:xfrm>
          <a:prstGeom prst="rect">
            <a:avLst/>
          </a:prstGeom>
        </p:spPr>
      </p:pic>
      <p:pic>
        <p:nvPicPr>
          <p:cNvPr id="10" name="图片 9" descr="coin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0" y="2409825"/>
            <a:ext cx="352425" cy="352425"/>
          </a:xfrm>
          <a:prstGeom prst="rect">
            <a:avLst/>
          </a:prstGeom>
        </p:spPr>
      </p:pic>
      <p:pic>
        <p:nvPicPr>
          <p:cNvPr id="11" name="图片 10" descr="coin10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0" y="2818130"/>
            <a:ext cx="408940" cy="408940"/>
          </a:xfrm>
          <a:prstGeom prst="rect">
            <a:avLst/>
          </a:prstGeom>
        </p:spPr>
      </p:pic>
      <p:pic>
        <p:nvPicPr>
          <p:cNvPr id="13" name="图片 12" descr="coin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1720" y="2429510"/>
            <a:ext cx="333375" cy="333375"/>
          </a:xfrm>
          <a:prstGeom prst="rect">
            <a:avLst/>
          </a:prstGeom>
        </p:spPr>
      </p:pic>
      <p:pic>
        <p:nvPicPr>
          <p:cNvPr id="14" name="图片 13" descr="coin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410460"/>
            <a:ext cx="409575" cy="409575"/>
          </a:xfrm>
          <a:prstGeom prst="rect">
            <a:avLst/>
          </a:prstGeom>
        </p:spPr>
      </p:pic>
      <p:pic>
        <p:nvPicPr>
          <p:cNvPr id="16" name="图片 15" descr="coi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4835" y="1986915"/>
            <a:ext cx="408940" cy="4089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658495" y="1365885"/>
            <a:ext cx="10153650" cy="4703445"/>
          </a:xfrm>
        </p:spPr>
        <p:txBody>
          <a:bodyPr>
            <a:normAutofit/>
          </a:bodyPr>
          <a:p>
            <a:pPr algn="l">
              <a:lnSpc>
                <a:spcPct val="120000"/>
              </a:lnSpc>
            </a:pP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蛋糕小镇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自然小镇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多边贸易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0" algn="l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横向承载：分布式设计</a:t>
            </a:r>
            <a:endParaRPr 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sym typeface="+mn-ea"/>
            </a:endParaRPr>
          </a:p>
        </p:txBody>
      </p:sp>
      <p:pic>
        <p:nvPicPr>
          <p:cNvPr id="3" name="图片 2" descr="g关联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0555" y="1579245"/>
            <a:ext cx="8717915" cy="4276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410210" y="1410335"/>
            <a:ext cx="10551160" cy="4631055"/>
          </a:xfrm>
        </p:spPr>
        <p:txBody>
          <a:bodyPr/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两座小镇之间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FT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，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NFT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贸易</a:t>
            </a: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，各取所需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两种通证之间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CAKE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作为媒介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(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类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BNB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等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)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，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Bancor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兑换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将市场经济的权益下放给用户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内部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通证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控制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外贸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通证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控制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魔法枢纽：跨链贸易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sym typeface="+mn-ea"/>
            </a:endParaRPr>
          </a:p>
        </p:txBody>
      </p:sp>
      <p:pic>
        <p:nvPicPr>
          <p:cNvPr id="3" name="图片 2" descr="QQ图片201905241306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0" y="1410335"/>
            <a:ext cx="4553585" cy="303784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994400" y="4841875"/>
            <a:ext cx="5836285" cy="993140"/>
            <a:chOff x="1342" y="7779"/>
            <a:chExt cx="16421" cy="2795"/>
          </a:xfrm>
        </p:grpSpPr>
        <p:pic>
          <p:nvPicPr>
            <p:cNvPr id="5" name="图片 4" descr="3副本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1" y="7779"/>
              <a:ext cx="2597" cy="2597"/>
            </a:xfrm>
            <a:prstGeom prst="rect">
              <a:avLst/>
            </a:prstGeom>
          </p:spPr>
        </p:pic>
        <p:sp>
          <p:nvSpPr>
            <p:cNvPr id="6" name="右箭头 5"/>
            <p:cNvSpPr/>
            <p:nvPr/>
          </p:nvSpPr>
          <p:spPr>
            <a:xfrm>
              <a:off x="8376" y="8491"/>
              <a:ext cx="1886" cy="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10800000">
              <a:off x="8376" y="9429"/>
              <a:ext cx="1886" cy="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27副本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0" y="7780"/>
              <a:ext cx="2596" cy="2596"/>
            </a:xfrm>
            <a:prstGeom prst="rect">
              <a:avLst/>
            </a:prstGeom>
          </p:spPr>
        </p:pic>
        <p:pic>
          <p:nvPicPr>
            <p:cNvPr id="11" name="图片 10" descr="10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4" y="8384"/>
              <a:ext cx="1563" cy="1992"/>
            </a:xfrm>
            <a:prstGeom prst="rect">
              <a:avLst/>
            </a:prstGeom>
          </p:spPr>
        </p:pic>
        <p:pic>
          <p:nvPicPr>
            <p:cNvPr id="14" name="图片 13" descr="H:\我的坚果云\AltarNet\blockchain\designer\g公链\NEO\1034_2.png1034_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208" y="7780"/>
              <a:ext cx="1870" cy="2794"/>
            </a:xfrm>
            <a:prstGeom prst="rect">
              <a:avLst/>
            </a:prstGeom>
          </p:spPr>
        </p:pic>
        <p:pic>
          <p:nvPicPr>
            <p:cNvPr id="15" name="图片 14" descr="10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2" y="8384"/>
              <a:ext cx="1563" cy="1992"/>
            </a:xfrm>
            <a:prstGeom prst="rect">
              <a:avLst/>
            </a:prstGeom>
          </p:spPr>
        </p:pic>
        <p:pic>
          <p:nvPicPr>
            <p:cNvPr id="16" name="图片 15" descr="H:\我的坚果云\AltarNet\blockchain\designer\g公链\NEO\1034_2.png1034_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5893" y="7780"/>
              <a:ext cx="1870" cy="2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301625" y="1375410"/>
            <a:ext cx="10551160" cy="4703445"/>
          </a:xfrm>
        </p:spPr>
        <p:txBody>
          <a:bodyPr/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本身是一款非常有趣的独立游戏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通证形态的《炉石》，《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MineCraft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》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首先是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“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玩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”(Play)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，才后是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“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”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(UGC)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创作的速度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通证游戏的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“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抖音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”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既是资产消费者，又是资产创造者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Play is first!!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495" y="1017905"/>
            <a:ext cx="4556125" cy="2022475"/>
          </a:xfrm>
          <a:prstGeom prst="rect">
            <a:avLst/>
          </a:prstGeom>
          <a:ln w="28575" cmpd="sng">
            <a:solidFill>
              <a:srgbClr val="00AC49"/>
            </a:solidFill>
            <a:prstDash val="solid"/>
          </a:ln>
        </p:spPr>
      </p:pic>
      <p:pic>
        <p:nvPicPr>
          <p:cNvPr id="3" name="图片 2" descr="黑龙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75" y="3297555"/>
            <a:ext cx="5579745" cy="3336290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518160" y="1696720"/>
            <a:ext cx="10889615" cy="4416425"/>
          </a:xfrm>
        </p:spPr>
        <p:txBody>
          <a:bodyPr/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预投入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NEO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大赛中获得的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部分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奖金，对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88000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自然小镇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进行补贴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希望让社区看到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88000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NEO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的正向建设和积累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总计数百个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88000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NEO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!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欢迎大家来娱乐，来赚钱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88000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愿区块链游戏能带来快乐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CardMaker</a:t>
            </a:r>
            <a:r>
              <a:rPr 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奖金补贴</a:t>
            </a:r>
            <a:endParaRPr 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sym typeface="+mn-ea"/>
            </a:endParaRPr>
          </a:p>
        </p:txBody>
      </p:sp>
      <p:pic>
        <p:nvPicPr>
          <p:cNvPr id="3" name="图片 2" descr="j奖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7570" y="4636135"/>
            <a:ext cx="1303655" cy="1303655"/>
          </a:xfrm>
          <a:prstGeom prst="rect">
            <a:avLst/>
          </a:prstGeom>
        </p:spPr>
      </p:pic>
      <p:pic>
        <p:nvPicPr>
          <p:cNvPr id="5" name="图片 4" descr="j奖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2710" y="4636135"/>
            <a:ext cx="1303655" cy="1303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 descr="F:\我的坚果云\AltarNet\blockchain\designer\g公链\NEO\top.pngto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-9525" y="1617345"/>
            <a:ext cx="12211050" cy="1304925"/>
          </a:xfrm>
          <a:prstGeom prst="rect">
            <a:avLst/>
          </a:prstGeom>
          <a:noFill/>
        </p:spPr>
      </p:pic>
      <p:pic>
        <p:nvPicPr>
          <p:cNvPr id="4" name="图片 3" descr="F:\我的坚果云\AltarNet\blockchain\designer\g公链\NEO\top.pngto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9525" y="2372360"/>
            <a:ext cx="12211050" cy="1248410"/>
          </a:xfrm>
          <a:prstGeom prst="rect">
            <a:avLst/>
          </a:prstGeom>
          <a:noFill/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71525" y="2115185"/>
            <a:ext cx="10648950" cy="1056640"/>
          </a:xfrm>
        </p:spPr>
        <p:txBody>
          <a:bodyPr>
            <a:noAutofit/>
          </a:bodyPr>
          <a:p>
            <a:pPr fontAlgn="auto">
              <a:lnSpc>
                <a:spcPct val="90000"/>
              </a:lnSpc>
            </a:pPr>
            <a:r>
              <a:rPr lang="en-US" sz="8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Thanks</a:t>
            </a:r>
            <a:r>
              <a:rPr lang="zh-CN" altLang="en-US" sz="8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，</a:t>
            </a:r>
            <a:r>
              <a:rPr lang="en-US" altLang="zh-CN" sz="8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my friend~</a:t>
            </a:r>
            <a:endParaRPr lang="en-US" altLang="zh-CN" sz="8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sp>
        <p:nvSpPr>
          <p:cNvPr id="5" name="副标题 2"/>
          <p:cNvSpPr>
            <a:spLocks noGrp="1"/>
          </p:cNvSpPr>
          <p:nvPr/>
        </p:nvSpPr>
        <p:spPr>
          <a:xfrm>
            <a:off x="462280" y="5147945"/>
            <a:ext cx="5233670" cy="938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90000"/>
              </a:lnSpc>
            </a:pPr>
            <a:r>
              <a:rPr lang="en-US"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CardMaker.io</a:t>
            </a:r>
            <a:endParaRPr lang="en-US" sz="66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pic>
        <p:nvPicPr>
          <p:cNvPr id="7" name="图片 6" descr="QQ截图20190522173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435" y="3828415"/>
            <a:ext cx="2221865" cy="2244090"/>
          </a:xfrm>
          <a:prstGeom prst="rect">
            <a:avLst/>
          </a:prstGeom>
        </p:spPr>
      </p:pic>
      <p:pic>
        <p:nvPicPr>
          <p:cNvPr id="2" name="图片 1" descr="gz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865" y="3677285"/>
            <a:ext cx="2538095" cy="25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02640" y="1269365"/>
            <a:ext cx="10551160" cy="5008880"/>
          </a:xfrm>
        </p:spPr>
        <p:txBody>
          <a:bodyPr>
            <a:normAutofit lnSpcReduction="10000"/>
          </a:bodyPr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数值策划难题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通胀到通缩的颠覆思考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人性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难题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IXO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影响，</a:t>
            </a: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投资，投机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，</a:t>
            </a: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赌博？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市场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难题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缺乏成熟财务体系，相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互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对比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0" algn="l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“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钱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”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的来源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创造和消费是真实力量，锁仓只是权宜之计。</a:t>
            </a:r>
            <a:endParaRPr lang="zh-CN" altLang="en-US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DeFi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，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Staking</a:t>
            </a:r>
            <a:endParaRPr lang="en-US" alt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通证经济的难题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sym typeface="+mn-ea"/>
            </a:endParaRPr>
          </a:p>
        </p:txBody>
      </p:sp>
      <p:pic>
        <p:nvPicPr>
          <p:cNvPr id="3" name="图片 2" descr="QQ截图201905231735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7410" y="1831975"/>
            <a:ext cx="4518660" cy="3193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“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可验证通缩模型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”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的存在意义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605155" y="1274445"/>
            <a:ext cx="10551160" cy="4901565"/>
          </a:xfrm>
        </p:spPr>
        <p:txBody>
          <a:bodyPr>
            <a:noAutofit/>
          </a:bodyPr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传统单机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反复刷，金手指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通关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/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流失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后，价格归零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传统网游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反复刷，刷到贬值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滚服过滤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流失后，价格归零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0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通证游戏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可验证的通证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56615" y="1290320"/>
            <a:ext cx="10551160" cy="4901565"/>
          </a:xfrm>
        </p:spPr>
        <p:txBody>
          <a:bodyPr>
            <a:noAutofit/>
          </a:bodyPr>
          <a:p>
            <a:pPr algn="l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UGC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卡牌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属性维度</a:t>
            </a:r>
            <a:endParaRPr lang="zh-CN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图像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PGC/UGC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模组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战斗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事件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文字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纵向承载：玩家创作内容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sym typeface="+mn-ea"/>
            </a:endParaRPr>
          </a:p>
        </p:txBody>
      </p:sp>
      <p:pic>
        <p:nvPicPr>
          <p:cNvPr id="6" name="图片 5" descr="QQ截图201906282338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4755" y="2242820"/>
            <a:ext cx="4953000" cy="2996565"/>
          </a:xfrm>
          <a:prstGeom prst="rect">
            <a:avLst/>
          </a:prstGeom>
          <a:ln w="31750">
            <a:solidFill>
              <a:srgbClr val="00AC49"/>
            </a:solidFill>
          </a:ln>
        </p:spPr>
      </p:pic>
      <p:pic>
        <p:nvPicPr>
          <p:cNvPr id="5" name="图片 4" descr="QQ截图20190522180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850" y="1182370"/>
            <a:ext cx="4310380" cy="2868930"/>
          </a:xfrm>
          <a:prstGeom prst="rect">
            <a:avLst/>
          </a:prstGeom>
          <a:ln w="31750">
            <a:solidFill>
              <a:srgbClr val="00AC49"/>
            </a:solidFill>
          </a:ln>
        </p:spPr>
      </p:pic>
      <p:pic>
        <p:nvPicPr>
          <p:cNvPr id="8" name="图片 7" descr="lt对比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80" y="4475480"/>
            <a:ext cx="6253480" cy="208470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0AC49"/>
              </a:gs>
            </a:gsLst>
            <a:lin ang="5400000" scaled="0"/>
          </a:gradFill>
          <a:ln w="31750">
            <a:solidFill>
              <a:srgbClr val="00AC49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“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多级</a:t>
            </a:r>
            <a:r>
              <a:rPr 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缓存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”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的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通证</a:t>
            </a:r>
            <a:r>
              <a:rPr 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体系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512445" y="1375410"/>
            <a:ext cx="10340340" cy="4703445"/>
          </a:xfrm>
        </p:spPr>
        <p:txBody>
          <a:bodyPr/>
          <a:p>
            <a:pPr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一级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通证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主流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通证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，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NEO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，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ETH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等，缓慢通缩（不受游戏控制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二级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通证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智能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通证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，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游戏内硬通货，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CAKE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，一般通缩（受游戏市场影响</a:t>
            </a:r>
            <a:endParaRPr lang="en-US" alt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三级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通证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资源，火水风土光暗元素，快速通缩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56615" y="1355090"/>
            <a:ext cx="10551160" cy="4893945"/>
          </a:xfrm>
        </p:spPr>
        <p:txBody>
          <a:bodyPr/>
          <a:p>
            <a:pPr algn="l">
              <a:lnSpc>
                <a:spcPct val="12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游戏内静默矿机设计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把挖矿概念隐于内容性之下</a:t>
            </a:r>
            <a:endParaRPr 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双向并行的经济体系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sym typeface="+mn-ea"/>
            </a:endParaRPr>
          </a:p>
        </p:txBody>
      </p:sp>
      <p:sp>
        <p:nvSpPr>
          <p:cNvPr id="3" name="流程图: 过程 2"/>
          <p:cNvSpPr/>
          <p:nvPr/>
        </p:nvSpPr>
        <p:spPr>
          <a:xfrm>
            <a:off x="988060" y="5476875"/>
            <a:ext cx="1875155" cy="430530"/>
          </a:xfrm>
          <a:prstGeom prst="flowChartProcess">
            <a:avLst/>
          </a:prstGeom>
          <a:noFill/>
          <a:ln w="28575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p>
            <a:pPr algn="ctr"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模  组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060" y="2757170"/>
            <a:ext cx="1911350" cy="2374265"/>
          </a:xfrm>
          <a:prstGeom prst="rect">
            <a:avLst/>
          </a:prstGeom>
        </p:spPr>
      </p:pic>
      <p:sp>
        <p:nvSpPr>
          <p:cNvPr id="11" name="流程图: 过程 10"/>
          <p:cNvSpPr/>
          <p:nvPr/>
        </p:nvSpPr>
        <p:spPr>
          <a:xfrm>
            <a:off x="3740150" y="5476875"/>
            <a:ext cx="1875155" cy="430530"/>
          </a:xfrm>
          <a:prstGeom prst="flowChartProcess">
            <a:avLst/>
          </a:prstGeom>
          <a:noFill/>
          <a:ln w="28575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p>
            <a:pPr algn="ctr"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卡  牌</a:t>
            </a:r>
            <a:endParaRPr lang="zh-CN" altLang="en-US"/>
          </a:p>
        </p:txBody>
      </p:sp>
      <p:sp>
        <p:nvSpPr>
          <p:cNvPr id="12" name="流程图: 过程 11"/>
          <p:cNvSpPr/>
          <p:nvPr/>
        </p:nvSpPr>
        <p:spPr>
          <a:xfrm>
            <a:off x="6467475" y="5476875"/>
            <a:ext cx="1875155" cy="430530"/>
          </a:xfrm>
          <a:prstGeom prst="flowChartProcess">
            <a:avLst/>
          </a:prstGeom>
          <a:noFill/>
          <a:ln w="28575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p>
            <a:pPr algn="ctr"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角  色</a:t>
            </a:r>
            <a:endParaRPr lang="zh-CN" altLang="en-US"/>
          </a:p>
        </p:txBody>
      </p:sp>
      <p:sp>
        <p:nvSpPr>
          <p:cNvPr id="13" name="流程图: 过程 12"/>
          <p:cNvSpPr/>
          <p:nvPr/>
        </p:nvSpPr>
        <p:spPr>
          <a:xfrm>
            <a:off x="9222740" y="5476875"/>
            <a:ext cx="1875155" cy="430530"/>
          </a:xfrm>
          <a:prstGeom prst="flowChartProcess">
            <a:avLst/>
          </a:prstGeom>
          <a:noFill/>
          <a:ln w="28575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p>
            <a:pPr algn="ctr"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工  坊</a:t>
            </a:r>
            <a:endParaRPr lang="zh-CN" altLang="en-US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2757170"/>
            <a:ext cx="1875155" cy="2417445"/>
          </a:xfrm>
          <a:prstGeom prst="rect">
            <a:avLst/>
          </a:prstGeom>
        </p:spPr>
      </p:pic>
      <p:pic>
        <p:nvPicPr>
          <p:cNvPr id="16" name="图片 15" descr="jiann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0" y="2757170"/>
            <a:ext cx="1897380" cy="2418080"/>
          </a:xfrm>
          <a:prstGeom prst="rect">
            <a:avLst/>
          </a:prstGeom>
        </p:spPr>
      </p:pic>
      <p:pic>
        <p:nvPicPr>
          <p:cNvPr id="17" name="图片 16" descr="coin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355" y="3012440"/>
            <a:ext cx="1907540" cy="1907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NFT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的</a:t>
            </a:r>
            <a:r>
              <a:rPr 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双向属性</a:t>
            </a:r>
            <a:endParaRPr 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360" y="1302385"/>
            <a:ext cx="3883025" cy="23126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065" y="1302385"/>
            <a:ext cx="2797810" cy="2312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" y="3688080"/>
            <a:ext cx="3517265" cy="2453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05" y="3687445"/>
            <a:ext cx="3373120" cy="2453640"/>
          </a:xfrm>
          <a:prstGeom prst="rect">
            <a:avLst/>
          </a:prstGeom>
        </p:spPr>
      </p:pic>
      <p:sp>
        <p:nvSpPr>
          <p:cNvPr id="8" name="流程图: 过程 7"/>
          <p:cNvSpPr/>
          <p:nvPr/>
        </p:nvSpPr>
        <p:spPr>
          <a:xfrm>
            <a:off x="4641215" y="2340610"/>
            <a:ext cx="3284855" cy="3096260"/>
          </a:xfrm>
          <a:prstGeom prst="flowChartProcess">
            <a:avLst/>
          </a:prstGeom>
          <a:noFill/>
          <a:ln w="28575" cmpd="sng">
            <a:solidFill>
              <a:srgbClr val="00B05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p>
            <a:pPr algn="ctr">
              <a:lnSpc>
                <a:spcPct val="120000"/>
              </a:lnSpc>
            </a:pPr>
            <a:r>
              <a:rPr 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战力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(FightPower)</a:t>
            </a:r>
            <a:endParaRPr lang="en-US" altLang="zh-CN" sz="2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用于游戏属性</a:t>
            </a:r>
            <a:endParaRPr lang="zh-CN" sz="2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zh-CN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法力</a:t>
            </a:r>
            <a:r>
              <a:rPr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(MagicPower)</a:t>
            </a:r>
            <a:endParaRPr lang="en-US" altLang="zh-CN" sz="280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用于金融属性</a:t>
            </a:r>
            <a:endParaRPr lang="zh-CN" sz="28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元素精华：只会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“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涨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”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sym typeface="+mn-ea"/>
              </a:rPr>
              <a:t>的设计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484505" y="1375410"/>
            <a:ext cx="10368280" cy="4703445"/>
          </a:xfrm>
        </p:spPr>
        <p:txBody>
          <a:bodyPr>
            <a:normAutofit/>
          </a:bodyPr>
          <a:p>
            <a:pPr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流动性共享技能点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/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权益点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通缩模型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“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租借内存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”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介于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Bancor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设计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只升不降的价格：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2500 -&gt; 26224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(948%↑)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 -&gt; 36623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(139%↑)</a:t>
            </a:r>
            <a:endParaRPr lang="en-US" alt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0" algn="l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  <a:p>
            <a:pPr lvl="0"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（欢迎投资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/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投机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/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炒作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~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）</a:t>
            </a: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135" y="3220085"/>
            <a:ext cx="2293620" cy="253809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930" y="3681095"/>
            <a:ext cx="2459355" cy="268033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30" y="1308735"/>
            <a:ext cx="2661920" cy="2903220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 descr="F:\我的坚果云\AltarNet\blockchain\designer\g公链\NEO\top.pngto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-9525" y="909320"/>
            <a:ext cx="12211050" cy="1304925"/>
          </a:xfrm>
          <a:prstGeom prst="rect">
            <a:avLst/>
          </a:prstGeom>
          <a:noFill/>
        </p:spPr>
      </p:pic>
      <p:pic>
        <p:nvPicPr>
          <p:cNvPr id="5" name="图片 4" descr="F:\我的坚果云\AltarNet\blockchain\designer\g公链\NEO\top.pngto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9525" y="2115185"/>
            <a:ext cx="12211050" cy="1248410"/>
          </a:xfrm>
          <a:prstGeom prst="rect">
            <a:avLst/>
          </a:prstGeom>
          <a:noFill/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7700" y="5311140"/>
            <a:ext cx="10648950" cy="701040"/>
          </a:xfrm>
        </p:spPr>
        <p:txBody>
          <a:bodyPr>
            <a:noAutofit/>
          </a:bodyPr>
          <a:p>
            <a:pPr fontAlgn="auto">
              <a:lnSpc>
                <a:spcPct val="60000"/>
              </a:lnSpc>
            </a:pPr>
            <a:r>
              <a:rPr lang="zh-CN" altLang="en-US" sz="48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88000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自然小镇 </a:t>
            </a:r>
            <a:r>
              <a:rPr lang="en-US" altLang="zh-CN" sz="48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88000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&amp; </a:t>
            </a:r>
            <a:r>
              <a:rPr lang="zh-CN" altLang="zh-CN" sz="48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88000"/>
                    </a:srgbClr>
                  </a:outerShdw>
                </a:effectLst>
                <a:latin typeface="方正像素14" panose="02010600000000000000" charset="-122"/>
                <a:ea typeface="方正像素14" panose="02010600000000000000" charset="-122"/>
                <a:cs typeface="方正像素14" panose="02010600000000000000" charset="-122"/>
                <a:sym typeface="+mn-ea"/>
              </a:rPr>
              <a:t>跨链设计</a:t>
            </a:r>
            <a:endParaRPr lang="en-US" altLang="zh-CN" sz="480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88000"/>
                  </a:srgbClr>
                </a:outerShdw>
              </a:effectLst>
              <a:latin typeface="方正像素14" panose="02010600000000000000" charset="-122"/>
              <a:ea typeface="方正像素14" panose="02010600000000000000" charset="-122"/>
              <a:cs typeface="方正像素14" panose="02010600000000000000" charset="-122"/>
              <a:sym typeface="+mn-ea"/>
            </a:endParaRPr>
          </a:p>
        </p:txBody>
      </p:sp>
      <p:pic>
        <p:nvPicPr>
          <p:cNvPr id="2" name="图片 1" descr="QQ截图20190725004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32080"/>
            <a:ext cx="7811135" cy="4637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numdgm"/>
</p:tagLst>
</file>

<file path=ppt/tags/tag3.xml><?xml version="1.0" encoding="utf-8"?>
<p:tagLst xmlns:p="http://schemas.openxmlformats.org/presentationml/2006/main">
  <p:tag name="KSO_WM_SLIDE_MODEL_TYPE" val="numdgm"/>
</p:tagLst>
</file>

<file path=ppt/tags/tag4.xml><?xml version="1.0" encoding="utf-8"?>
<p:tagLst xmlns:p="http://schemas.openxmlformats.org/presentationml/2006/main">
  <p:tag name="KSO_WM_DOC_GUID" val="{35f6910a-7645-443b-982b-adb973289bf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1044</Words>
  <Application>WPS 演示</Application>
  <PresentationFormat>宽屏</PresentationFormat>
  <Paragraphs>175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方正像素14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通证经济的难题</vt:lpstr>
      <vt:lpstr>可验证通缩模型的存在意义</vt:lpstr>
      <vt:lpstr>纵向承载：玩家创作内容</vt:lpstr>
      <vt:lpstr>“多级缓存”的通证体系</vt:lpstr>
      <vt:lpstr>双向并行的经济体系</vt:lpstr>
      <vt:lpstr>NFT的双向属性</vt:lpstr>
      <vt:lpstr>元素精华：只会“涨”的设计</vt:lpstr>
      <vt:lpstr>PowerPoint 演示文稿</vt:lpstr>
      <vt:lpstr>“业务跨链”模式</vt:lpstr>
      <vt:lpstr>横向承载：分布式设计</vt:lpstr>
      <vt:lpstr>魔法枢纽：跨链贸易</vt:lpstr>
      <vt:lpstr>Play is first!!</vt:lpstr>
      <vt:lpstr>CardMaker奖金补贴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SeASon</dc:creator>
  <cp:lastModifiedBy>大法师</cp:lastModifiedBy>
  <cp:revision>1604</cp:revision>
  <dcterms:created xsi:type="dcterms:W3CDTF">2018-06-29T15:53:00Z</dcterms:created>
  <dcterms:modified xsi:type="dcterms:W3CDTF">2019-07-26T15:11:50Z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